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3295650" cx="5854700"/>
  <p:notesSz cx="5854700" cy="3295650"/>
  <p:embeddedFontLst>
    <p:embeddedFont>
      <p:font typeface="Nunito"/>
      <p:regular r:id="rId46"/>
      <p:bold r:id="rId47"/>
      <p:italic r:id="rId48"/>
      <p:boldItalic r:id="rId49"/>
    </p:embeddedFont>
    <p:embeddedFont>
      <p:font typeface="Lobster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uni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obste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35087913b_1_411:notes"/>
          <p:cNvSpPr/>
          <p:nvPr>
            <p:ph idx="2" type="sldImg"/>
          </p:nvPr>
        </p:nvSpPr>
        <p:spPr>
          <a:xfrm>
            <a:off x="327301" y="247174"/>
            <a:ext cx="52008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35087913b_1_411:notes"/>
          <p:cNvSpPr txBox="1"/>
          <p:nvPr>
            <p:ph idx="1" type="body"/>
          </p:nvPr>
        </p:nvSpPr>
        <p:spPr>
          <a:xfrm>
            <a:off x="585470" y="1565434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35087913b_1_923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35087913b_1_923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35087913b_1_933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35087913b_1_933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8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9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2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35087913b_1_543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35087913b_1_543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7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:notes"/>
          <p:cNvSpPr txBox="1"/>
          <p:nvPr>
            <p:ph idx="1" type="body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:notes"/>
          <p:cNvSpPr/>
          <p:nvPr>
            <p:ph idx="2" type="sldImg"/>
          </p:nvPr>
        </p:nvSpPr>
        <p:spPr>
          <a:xfrm>
            <a:off x="975975" y="247150"/>
            <a:ext cx="3903325" cy="1235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3150c0f01_3_0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a3150c0f01_3_0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3150c0f01_3_9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a3150c0f01_3_9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3150c0f01_3_17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a3150c0f01_3_17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3150c0f01_3_25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a3150c0f01_3_25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3150c0f01_3_35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a3150c0f01_3_35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35087913b_1_729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35087913b_1_729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3150c0f01_3_45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a3150c0f01_3_45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3150c0f01_3_55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a3150c0f01_3_55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3150c0f01_3_63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a3150c0f01_3_63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3150c0f01_3_82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a3150c0f01_3_82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3150c0f01_3_89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a3150c0f01_3_89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3150c0f01_3_96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a3150c0f01_3_96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3150c0f01_3_104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a3150c0f01_3_104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35087913b_1_951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a35087913b_1_951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35087913b_1_961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35087913b_1_961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35087913b_1_970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35087913b_1_970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35087913b_1_734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35087913b_1_734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35087913b_1_741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35087913b_1_741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35087913b_1_750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35087913b_1_750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35087913b_1_759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35087913b_1_759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35087913b_1_904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35087913b_1_904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35087913b_1_894:notes"/>
          <p:cNvSpPr/>
          <p:nvPr>
            <p:ph idx="2" type="sldImg"/>
          </p:nvPr>
        </p:nvSpPr>
        <p:spPr>
          <a:xfrm>
            <a:off x="975975" y="247150"/>
            <a:ext cx="3903300" cy="123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35087913b_1_894:notes"/>
          <p:cNvSpPr txBox="1"/>
          <p:nvPr>
            <p:ph idx="1" type="body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2525" y="610989"/>
            <a:ext cx="114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389608" y="1045442"/>
            <a:ext cx="50754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524484" y="541810"/>
            <a:ext cx="4805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524484" y="1275539"/>
            <a:ext cx="23601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2" type="body"/>
          </p:nvPr>
        </p:nvSpPr>
        <p:spPr>
          <a:xfrm>
            <a:off x="2970041" y="1275539"/>
            <a:ext cx="23601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 txBox="1"/>
          <p:nvPr>
            <p:ph type="title"/>
          </p:nvPr>
        </p:nvSpPr>
        <p:spPr>
          <a:xfrm>
            <a:off x="524484" y="541810"/>
            <a:ext cx="4805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524484" y="541810"/>
            <a:ext cx="2374800" cy="8862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531879" y="1485910"/>
            <a:ext cx="2374800" cy="13581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0" y="1808903"/>
            <a:ext cx="4718400" cy="14844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flipH="1">
            <a:off x="2294114" y="995783"/>
            <a:ext cx="3560400" cy="2299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164005" y="-219"/>
            <a:ext cx="1441517" cy="668536"/>
            <a:chOff x="3961956" y="4383950"/>
            <a:chExt cx="1160548" cy="548700"/>
          </a:xfrm>
        </p:grpSpPr>
        <p:sp>
          <p:nvSpPr>
            <p:cNvPr id="144" name="Google Shape;144;p15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5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22183" y="2897510"/>
            <a:ext cx="1020099" cy="395351"/>
            <a:chOff x="6917201" y="0"/>
            <a:chExt cx="2227777" cy="863400"/>
          </a:xfrm>
        </p:grpSpPr>
        <p:sp>
          <p:nvSpPr>
            <p:cNvPr id="149" name="Google Shape;14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5"/>
          <p:cNvGrpSpPr/>
          <p:nvPr/>
        </p:nvGrpSpPr>
        <p:grpSpPr>
          <a:xfrm>
            <a:off x="3768803" y="796"/>
            <a:ext cx="2085644" cy="808315"/>
            <a:chOff x="6917201" y="0"/>
            <a:chExt cx="2227777" cy="863400"/>
          </a:xfrm>
        </p:grpSpPr>
        <p:sp>
          <p:nvSpPr>
            <p:cNvPr id="153" name="Google Shape;153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5"/>
          <p:cNvSpPr txBox="1"/>
          <p:nvPr>
            <p:ph type="title"/>
          </p:nvPr>
        </p:nvSpPr>
        <p:spPr>
          <a:xfrm>
            <a:off x="892502" y="833697"/>
            <a:ext cx="4076700" cy="16269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" name="Google Shape;157;p15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 txBox="1"/>
          <p:nvPr>
            <p:ph type="title"/>
          </p:nvPr>
        </p:nvSpPr>
        <p:spPr>
          <a:xfrm>
            <a:off x="524484" y="541810"/>
            <a:ext cx="4113300" cy="4518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63" name="Google Shape;163;p16"/>
          <p:cNvSpPr txBox="1"/>
          <p:nvPr>
            <p:ph idx="1" type="subTitle"/>
          </p:nvPr>
        </p:nvSpPr>
        <p:spPr>
          <a:xfrm>
            <a:off x="524484" y="993597"/>
            <a:ext cx="3752100" cy="2523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2" type="body"/>
          </p:nvPr>
        </p:nvSpPr>
        <p:spPr>
          <a:xfrm>
            <a:off x="524484" y="1580739"/>
            <a:ext cx="3752100" cy="13428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210027" y="2667724"/>
            <a:ext cx="4747800" cy="387600"/>
          </a:xfrm>
          <a:prstGeom prst="rect">
            <a:avLst/>
          </a:prstGeom>
        </p:spPr>
        <p:txBody>
          <a:bodyPr anchorCtr="0" anchor="b" bIns="58550" lIns="58550" spcFirstLastPara="1" rIns="58550" wrap="square" tIns="585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 flipH="1">
            <a:off x="3565700" y="1815907"/>
            <a:ext cx="2289000" cy="147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3815292" y="2639580"/>
            <a:ext cx="1614024" cy="656184"/>
            <a:chOff x="6917201" y="0"/>
            <a:chExt cx="2227777" cy="863400"/>
          </a:xfrm>
        </p:grpSpPr>
        <p:sp>
          <p:nvSpPr>
            <p:cNvPr id="175" name="Google Shape;175;p1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127368" y="1"/>
            <a:ext cx="1789796" cy="694087"/>
            <a:chOff x="6917201" y="0"/>
            <a:chExt cx="2227777" cy="863400"/>
          </a:xfrm>
        </p:grpSpPr>
        <p:sp>
          <p:nvSpPr>
            <p:cNvPr id="179" name="Google Shape;179;p1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8"/>
          <p:cNvSpPr txBox="1"/>
          <p:nvPr>
            <p:ph hasCustomPrompt="1" type="title"/>
          </p:nvPr>
        </p:nvSpPr>
        <p:spPr>
          <a:xfrm>
            <a:off x="887329" y="886689"/>
            <a:ext cx="4080000" cy="8841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887329" y="1834985"/>
            <a:ext cx="4080000" cy="410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3050" lvl="1" marL="9144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indent="-273050" lvl="2" marL="13716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73050" lvl="3" marL="18288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4pPr>
            <a:lvl5pPr indent="-273050" lvl="4" marL="22860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5pPr>
            <a:lvl6pPr indent="-273050" lvl="5" marL="27432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6pPr>
            <a:lvl7pPr indent="-273050" lvl="6" marL="32004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7pPr>
            <a:lvl8pPr indent="-273050" lvl="7" marL="36576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8pPr>
            <a:lvl9pPr indent="-273050" lvl="8" marL="41148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439102" y="1021651"/>
            <a:ext cx="49764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878205" y="1845564"/>
            <a:ext cx="4098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2525" y="610989"/>
            <a:ext cx="114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2735" y="757999"/>
            <a:ext cx="25467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3015170" y="757999"/>
            <a:ext cx="25467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512" y="8"/>
            <a:ext cx="5845810" cy="3288029"/>
          </a:xfrm>
          <a:custGeom>
            <a:rect b="b" l="l" r="r" t="t"/>
            <a:pathLst>
              <a:path extrusionOk="0" h="3288029" w="584581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52525" y="610989"/>
            <a:ext cx="114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1" type="ftr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 rot="10800000">
            <a:off x="3239003" y="-16"/>
            <a:ext cx="2615700" cy="1315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30152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163405" y="380"/>
            <a:ext cx="1440907" cy="669083"/>
            <a:chOff x="255200" y="592"/>
            <a:chExt cx="2250363" cy="1044300"/>
          </a:xfrm>
        </p:grpSpPr>
        <p:sp>
          <p:nvSpPr>
            <p:cNvPr id="46" name="Google Shape;46;p7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7"/>
          <p:cNvGrpSpPr/>
          <p:nvPr/>
        </p:nvGrpSpPr>
        <p:grpSpPr>
          <a:xfrm>
            <a:off x="579724" y="380"/>
            <a:ext cx="1440907" cy="669083"/>
            <a:chOff x="905395" y="592"/>
            <a:chExt cx="2250363" cy="1044300"/>
          </a:xfrm>
        </p:grpSpPr>
        <p:sp>
          <p:nvSpPr>
            <p:cNvPr id="50" name="Google Shape;50;p7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7"/>
          <p:cNvGrpSpPr/>
          <p:nvPr/>
        </p:nvGrpSpPr>
        <p:grpSpPr>
          <a:xfrm>
            <a:off x="4518942" y="3260"/>
            <a:ext cx="1185400" cy="481864"/>
            <a:chOff x="6917201" y="0"/>
            <a:chExt cx="2227777" cy="863400"/>
          </a:xfrm>
        </p:grpSpPr>
        <p:sp>
          <p:nvSpPr>
            <p:cNvPr id="54" name="Google Shape;54;p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7"/>
          <p:cNvGrpSpPr/>
          <p:nvPr/>
        </p:nvGrpSpPr>
        <p:grpSpPr>
          <a:xfrm>
            <a:off x="4195526" y="2702549"/>
            <a:ext cx="1529591" cy="593156"/>
            <a:chOff x="6917201" y="0"/>
            <a:chExt cx="2227777" cy="863400"/>
          </a:xfrm>
        </p:grpSpPr>
        <p:sp>
          <p:nvSpPr>
            <p:cNvPr id="58" name="Google Shape;58;p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7"/>
          <p:cNvGrpSpPr/>
          <p:nvPr/>
        </p:nvGrpSpPr>
        <p:grpSpPr>
          <a:xfrm>
            <a:off x="127368" y="2598621"/>
            <a:ext cx="1789796" cy="694087"/>
            <a:chOff x="6917201" y="0"/>
            <a:chExt cx="2227777" cy="863400"/>
          </a:xfrm>
        </p:grpSpPr>
        <p:sp>
          <p:nvSpPr>
            <p:cNvPr id="62" name="Google Shape;62;p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7"/>
          <p:cNvSpPr txBox="1"/>
          <p:nvPr>
            <p:ph type="ctrTitle"/>
          </p:nvPr>
        </p:nvSpPr>
        <p:spPr>
          <a:xfrm>
            <a:off x="1190086" y="1167963"/>
            <a:ext cx="3432600" cy="9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1190084" y="2186950"/>
            <a:ext cx="34326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5372400" y="2911313"/>
            <a:ext cx="351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3239003" y="-16"/>
            <a:ext cx="2615700" cy="1315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130152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163405" y="380"/>
            <a:ext cx="1440907" cy="669083"/>
            <a:chOff x="255200" y="592"/>
            <a:chExt cx="2250363" cy="1044300"/>
          </a:xfrm>
        </p:grpSpPr>
        <p:sp>
          <p:nvSpPr>
            <p:cNvPr id="78" name="Google Shape;78;p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9"/>
          <p:cNvGrpSpPr/>
          <p:nvPr/>
        </p:nvGrpSpPr>
        <p:grpSpPr>
          <a:xfrm>
            <a:off x="579724" y="380"/>
            <a:ext cx="1440907" cy="669083"/>
            <a:chOff x="905395" y="592"/>
            <a:chExt cx="2250363" cy="1044300"/>
          </a:xfrm>
        </p:grpSpPr>
        <p:sp>
          <p:nvSpPr>
            <p:cNvPr id="82" name="Google Shape;82;p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9"/>
          <p:cNvGrpSpPr/>
          <p:nvPr/>
        </p:nvGrpSpPr>
        <p:grpSpPr>
          <a:xfrm>
            <a:off x="4518942" y="3260"/>
            <a:ext cx="1185400" cy="481864"/>
            <a:chOff x="6917201" y="0"/>
            <a:chExt cx="2227777" cy="863400"/>
          </a:xfrm>
        </p:grpSpPr>
        <p:sp>
          <p:nvSpPr>
            <p:cNvPr id="86" name="Google Shape;86;p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9"/>
          <p:cNvGrpSpPr/>
          <p:nvPr/>
        </p:nvGrpSpPr>
        <p:grpSpPr>
          <a:xfrm>
            <a:off x="4195526" y="2702549"/>
            <a:ext cx="1529591" cy="593156"/>
            <a:chOff x="6917201" y="0"/>
            <a:chExt cx="2227777" cy="863400"/>
          </a:xfrm>
        </p:grpSpPr>
        <p:sp>
          <p:nvSpPr>
            <p:cNvPr id="90" name="Google Shape;90;p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9"/>
          <p:cNvGrpSpPr/>
          <p:nvPr/>
        </p:nvGrpSpPr>
        <p:grpSpPr>
          <a:xfrm>
            <a:off x="127368" y="2598621"/>
            <a:ext cx="1789796" cy="694087"/>
            <a:chOff x="6917201" y="0"/>
            <a:chExt cx="2227777" cy="863400"/>
          </a:xfrm>
        </p:grpSpPr>
        <p:sp>
          <p:nvSpPr>
            <p:cNvPr id="94" name="Google Shape;94;p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9"/>
          <p:cNvSpPr txBox="1"/>
          <p:nvPr>
            <p:ph type="ctrTitle"/>
          </p:nvPr>
        </p:nvSpPr>
        <p:spPr>
          <a:xfrm>
            <a:off x="1190086" y="1167963"/>
            <a:ext cx="3432600" cy="9279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1190084" y="2186950"/>
            <a:ext cx="3432600" cy="3348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/>
        </p:nvSpPr>
        <p:spPr>
          <a:xfrm flipH="1">
            <a:off x="3045800" y="1479727"/>
            <a:ext cx="2808900" cy="1815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0"/>
          <p:cNvGrpSpPr/>
          <p:nvPr/>
        </p:nvGrpSpPr>
        <p:grpSpPr>
          <a:xfrm>
            <a:off x="3581872" y="2538048"/>
            <a:ext cx="1863312" cy="757547"/>
            <a:chOff x="6917201" y="0"/>
            <a:chExt cx="2227777" cy="863400"/>
          </a:xfrm>
        </p:grpSpPr>
        <p:sp>
          <p:nvSpPr>
            <p:cNvPr id="103" name="Google Shape;103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27368" y="1"/>
            <a:ext cx="1789796" cy="694087"/>
            <a:chOff x="6917201" y="0"/>
            <a:chExt cx="2227777" cy="863400"/>
          </a:xfrm>
        </p:grpSpPr>
        <p:sp>
          <p:nvSpPr>
            <p:cNvPr id="107" name="Google Shape;107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8550" lIns="58550" spcFirstLastPara="1" rIns="58550" wrap="square" tIns="58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0"/>
          <p:cNvSpPr txBox="1"/>
          <p:nvPr>
            <p:ph type="title"/>
          </p:nvPr>
        </p:nvSpPr>
        <p:spPr>
          <a:xfrm>
            <a:off x="1209282" y="1118797"/>
            <a:ext cx="3443100" cy="10548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/>
          <p:nvPr/>
        </p:nvSpPr>
        <p:spPr>
          <a:xfrm flipH="1">
            <a:off x="2294000" y="993597"/>
            <a:ext cx="3560700" cy="230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0" y="1809772"/>
            <a:ext cx="4719000" cy="1485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30120" y="132153"/>
            <a:ext cx="5594400" cy="3031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58550" lIns="58550" spcFirstLastPara="1" rIns="58550" wrap="square" tIns="5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 txBox="1"/>
          <p:nvPr>
            <p:ph type="title"/>
          </p:nvPr>
        </p:nvSpPr>
        <p:spPr>
          <a:xfrm>
            <a:off x="524484" y="541810"/>
            <a:ext cx="4805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17" name="Google Shape;117;p11"/>
          <p:cNvSpPr txBox="1"/>
          <p:nvPr>
            <p:ph idx="1" type="body"/>
          </p:nvPr>
        </p:nvSpPr>
        <p:spPr>
          <a:xfrm>
            <a:off x="524484" y="1275539"/>
            <a:ext cx="48057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525" y="610989"/>
            <a:ext cx="114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9608" y="1045442"/>
            <a:ext cx="50754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99575" y="285146"/>
            <a:ext cx="5455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550" lIns="58550" spcFirstLastPara="1" rIns="58550" wrap="square" tIns="585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199575" y="738438"/>
            <a:ext cx="54555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550" lIns="58550" spcFirstLastPara="1" rIns="58550" wrap="square" tIns="58550">
            <a:norm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alibri"/>
              <a:buChar char="●"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30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○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30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■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30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●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30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○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730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■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●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○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730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■"/>
              <a:defRPr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550" lIns="58550" spcFirstLastPara="1" rIns="58550" wrap="square" tIns="58550">
            <a:normAutofit/>
          </a:bodyPr>
          <a:lstStyle>
            <a:lvl1pPr lvl="0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ore.ac.uk/download/pdf/85136527.pdf" TargetMode="External"/><Relationship Id="rId4" Type="http://schemas.openxmlformats.org/officeDocument/2006/relationships/hyperlink" Target="https://www.techtarget.com/searchsecurity/feature/Understanding-malware-analysis-and-its-challenges" TargetMode="External"/><Relationship Id="rId5" Type="http://schemas.openxmlformats.org/officeDocument/2006/relationships/hyperlink" Target="https://www.techtarget.com/searchsecurity/feature/Top-static-malware-analysis-techniques-for-beginner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ctrTitle"/>
          </p:nvPr>
        </p:nvSpPr>
        <p:spPr>
          <a:xfrm>
            <a:off x="559375" y="1188746"/>
            <a:ext cx="3432600" cy="7815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2"/>
              <a:t>Malware Analysis: Static and Dynamic</a:t>
            </a:r>
            <a:endParaRPr sz="32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           </a:t>
            </a:r>
            <a:endParaRPr sz="1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5372400" y="2911313"/>
            <a:ext cx="351300" cy="252300"/>
          </a:xfrm>
          <a:prstGeom prst="rect">
            <a:avLst/>
          </a:prstGeom>
        </p:spPr>
        <p:txBody>
          <a:bodyPr anchorCtr="0" anchor="ctr" bIns="58550" lIns="58550" spcFirstLastPara="1" rIns="58550" wrap="square" tIns="585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50" y="706375"/>
            <a:ext cx="1916125" cy="15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4000013" y="2212900"/>
            <a:ext cx="16050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  <a:endParaRPr b="1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Faizan Pervaz: 20i-0565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Umar Qazi: 20i-0968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Daniyal Imran: 20i-0940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524479" y="541800"/>
            <a:ext cx="2399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 and Techniques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9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265" name="Google Shape;265;p29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6" name="Google Shape;26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9"/>
          <p:cNvSpPr txBox="1"/>
          <p:nvPr/>
        </p:nvSpPr>
        <p:spPr>
          <a:xfrm>
            <a:off x="524470" y="1122041"/>
            <a:ext cx="23223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1450" lvl="0" marL="1841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Notepad++ with HEX Plugin</a:t>
            </a:r>
            <a:endParaRPr>
              <a:solidFill>
                <a:srgbClr val="202124"/>
              </a:solidFill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TrldNet</a:t>
            </a:r>
            <a:endParaRPr b="1" i="0" sz="1100">
              <a:solidFill>
                <a:srgbClr val="20212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HashCalc</a:t>
            </a:r>
            <a:endParaRPr b="1" i="0" sz="1100">
              <a:solidFill>
                <a:srgbClr val="20212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Floss </a:t>
            </a:r>
            <a:endParaRPr>
              <a:solidFill>
                <a:srgbClr val="202124"/>
              </a:solidFill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YarGen</a:t>
            </a:r>
            <a:endParaRPr b="1" i="0" sz="1100">
              <a:solidFill>
                <a:srgbClr val="20212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Hybrid-Analysis</a:t>
            </a:r>
            <a:endParaRPr b="1" i="0" sz="11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VirusTotal</a:t>
            </a:r>
            <a:endParaRPr b="1" i="0" sz="1100">
              <a:solidFill>
                <a:srgbClr val="20212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0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273" name="Google Shape;273;p30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0"/>
          <p:cNvSpPr txBox="1"/>
          <p:nvPr>
            <p:ph type="title"/>
          </p:nvPr>
        </p:nvSpPr>
        <p:spPr>
          <a:xfrm>
            <a:off x="390352" y="406150"/>
            <a:ext cx="2322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For examining binary files to analyzing malware signatures</a:t>
            </a:r>
            <a:endParaRPr sz="1600"/>
          </a:p>
        </p:txBody>
      </p:sp>
      <p:sp>
        <p:nvSpPr>
          <p:cNvPr id="276" name="Google Shape;276;p30"/>
          <p:cNvSpPr txBox="1"/>
          <p:nvPr/>
        </p:nvSpPr>
        <p:spPr>
          <a:xfrm>
            <a:off x="390345" y="1255241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1450" lvl="0" marL="1841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Notepad++ with HEX Plugin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90346" y="2241500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1450" lvl="0" marL="1841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TrldNet</a:t>
            </a:r>
            <a:endParaRPr b="1" i="0" sz="1100">
              <a:solidFill>
                <a:srgbClr val="20212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8" name="Google Shape;278;p30"/>
          <p:cNvSpPr txBox="1"/>
          <p:nvPr>
            <p:ph type="title"/>
          </p:nvPr>
        </p:nvSpPr>
        <p:spPr>
          <a:xfrm>
            <a:off x="390350" y="1808700"/>
            <a:ext cx="232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For Identifying file types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129354" y="530052"/>
            <a:ext cx="23223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Notepad++ with HEX Plugin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155661" y="824264"/>
            <a:ext cx="2322425" cy="434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Viewing and Editing the binary content of files</a:t>
            </a:r>
            <a:endParaRPr/>
          </a:p>
        </p:txBody>
      </p:sp>
      <p:grpSp>
        <p:nvGrpSpPr>
          <p:cNvPr descr="A screenshot of a computer  Description automatically generated with medium confidence" id="285" name="Google Shape;285;p31"/>
          <p:cNvGrpSpPr/>
          <p:nvPr/>
        </p:nvGrpSpPr>
        <p:grpSpPr>
          <a:xfrm>
            <a:off x="2478086" y="-703"/>
            <a:ext cx="3376254" cy="3295650"/>
            <a:chOff x="1440" y="161"/>
            <a:chExt cx="9360" cy="4690"/>
          </a:xfrm>
        </p:grpSpPr>
        <p:pic>
          <p:nvPicPr>
            <p:cNvPr descr="A screenshot of a computer  Description automatically generated with medium confidence" id="286" name="Google Shape;28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0" y="161"/>
              <a:ext cx="9360" cy="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1"/>
            <p:cNvSpPr/>
            <p:nvPr/>
          </p:nvSpPr>
          <p:spPr>
            <a:xfrm>
              <a:off x="1440" y="305"/>
              <a:ext cx="6420" cy="103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29354" y="530052"/>
            <a:ext cx="23223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Notepad++ with HEX Plugin</a:t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155661" y="824264"/>
            <a:ext cx="2322425" cy="434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Viewing and Editing the binary content of files</a:t>
            </a:r>
            <a:endParaRPr/>
          </a:p>
        </p:txBody>
      </p:sp>
      <p:grpSp>
        <p:nvGrpSpPr>
          <p:cNvPr descr="A screenshot of a computer  Description automatically generated with medium confidence" id="294" name="Google Shape;294;p32"/>
          <p:cNvGrpSpPr/>
          <p:nvPr/>
        </p:nvGrpSpPr>
        <p:grpSpPr>
          <a:xfrm>
            <a:off x="2478086" y="-703"/>
            <a:ext cx="3376254" cy="3295650"/>
            <a:chOff x="1440" y="161"/>
            <a:chExt cx="9360" cy="4690"/>
          </a:xfrm>
        </p:grpSpPr>
        <p:pic>
          <p:nvPicPr>
            <p:cNvPr descr="A screenshot of a computer  Description automatically generated with medium confidence" id="295" name="Google Shape;295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0" y="161"/>
              <a:ext cx="9360" cy="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2"/>
            <p:cNvSpPr/>
            <p:nvPr/>
          </p:nvSpPr>
          <p:spPr>
            <a:xfrm>
              <a:off x="1440" y="305"/>
              <a:ext cx="6420" cy="103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32"/>
          <p:cNvSpPr txBox="1"/>
          <p:nvPr/>
        </p:nvSpPr>
        <p:spPr>
          <a:xfrm>
            <a:off x="129353" y="2016993"/>
            <a:ext cx="2322425" cy="561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is an executable as its magic byte is “MZ”</a:t>
            </a:r>
            <a:endParaRPr b="1" i="0"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390352" y="504825"/>
            <a:ext cx="23223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TrldNet</a:t>
            </a:r>
            <a:endParaRPr sz="1400"/>
          </a:p>
        </p:txBody>
      </p:sp>
      <p:sp>
        <p:nvSpPr>
          <p:cNvPr id="303" name="Google Shape;303;p33"/>
          <p:cNvSpPr txBox="1"/>
          <p:nvPr/>
        </p:nvSpPr>
        <p:spPr>
          <a:xfrm>
            <a:off x="362835" y="885825"/>
            <a:ext cx="1878715" cy="562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verify the file type using </a:t>
            </a:r>
            <a:r>
              <a:rPr b="1" i="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TrIdNet</a:t>
            </a:r>
            <a:endParaRPr b="1" i="0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A screenshot of a computer program  Description automatically generated with medium confidence" id="304" name="Google Shape;304;p33"/>
          <p:cNvGrpSpPr/>
          <p:nvPr/>
        </p:nvGrpSpPr>
        <p:grpSpPr>
          <a:xfrm>
            <a:off x="2345690" y="-803"/>
            <a:ext cx="3508375" cy="3276600"/>
            <a:chOff x="3357" y="311"/>
            <a:chExt cx="5525" cy="4080"/>
          </a:xfrm>
        </p:grpSpPr>
        <p:pic>
          <p:nvPicPr>
            <p:cNvPr descr="A screenshot of a computer program  Description automatically generated with medium confidence" id="305" name="Google Shape;30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7" y="311"/>
              <a:ext cx="5525" cy="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3"/>
            <p:cNvSpPr/>
            <p:nvPr/>
          </p:nvSpPr>
          <p:spPr>
            <a:xfrm>
              <a:off x="3570" y="2195"/>
              <a:ext cx="4730" cy="42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90352" y="504825"/>
            <a:ext cx="2322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HashCalc</a:t>
            </a:r>
            <a:endParaRPr sz="1400"/>
          </a:p>
        </p:txBody>
      </p:sp>
      <p:sp>
        <p:nvSpPr>
          <p:cNvPr id="312" name="Google Shape;312;p34"/>
          <p:cNvSpPr txBox="1"/>
          <p:nvPr/>
        </p:nvSpPr>
        <p:spPr>
          <a:xfrm>
            <a:off x="362835" y="885825"/>
            <a:ext cx="1878715" cy="1692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fingerprinting information of the file. </a:t>
            </a:r>
            <a:endParaRPr/>
          </a:p>
          <a:p>
            <a:pPr indent="0" lvl="0" marL="1270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Cryptographic checksums (MD5, SHA1, and SHA256)</a:t>
            </a:r>
            <a:endParaRPr b="1" i="0"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descr="A screenshot of a computer  Description automatically generated with medium confidence" id="313" name="Google Shape;313;p34"/>
          <p:cNvGrpSpPr/>
          <p:nvPr/>
        </p:nvGrpSpPr>
        <p:grpSpPr>
          <a:xfrm>
            <a:off x="3144646" y="0"/>
            <a:ext cx="2755900" cy="3295650"/>
            <a:chOff x="3945" y="366"/>
            <a:chExt cx="4340" cy="5910"/>
          </a:xfrm>
        </p:grpSpPr>
        <p:pic>
          <p:nvPicPr>
            <p:cNvPr descr="A screenshot of a computer  Description automatically generated with medium confidence" id="314" name="Google Shape;31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5" y="366"/>
              <a:ext cx="4340" cy="5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4"/>
            <p:cNvSpPr/>
            <p:nvPr/>
          </p:nvSpPr>
          <p:spPr>
            <a:xfrm>
              <a:off x="4000" y="1654"/>
              <a:ext cx="4180" cy="3562"/>
            </a:xfrm>
            <a:custGeom>
              <a:rect b="b" l="l" r="r" t="t"/>
              <a:pathLst>
                <a:path extrusionOk="0" h="3562" w="4180">
                  <a:moveTo>
                    <a:pt x="0" y="3562"/>
                  </a:moveTo>
                  <a:lnTo>
                    <a:pt x="4180" y="3562"/>
                  </a:lnTo>
                  <a:lnTo>
                    <a:pt x="4180" y="3062"/>
                  </a:lnTo>
                  <a:lnTo>
                    <a:pt x="0" y="3062"/>
                  </a:lnTo>
                  <a:lnTo>
                    <a:pt x="0" y="3562"/>
                  </a:lnTo>
                  <a:close/>
                  <a:moveTo>
                    <a:pt x="0" y="2250"/>
                  </a:moveTo>
                  <a:lnTo>
                    <a:pt x="4180" y="2250"/>
                  </a:lnTo>
                  <a:lnTo>
                    <a:pt x="4180" y="1750"/>
                  </a:lnTo>
                  <a:lnTo>
                    <a:pt x="0" y="1750"/>
                  </a:lnTo>
                  <a:lnTo>
                    <a:pt x="0" y="2250"/>
                  </a:lnTo>
                  <a:close/>
                  <a:moveTo>
                    <a:pt x="0" y="1150"/>
                  </a:moveTo>
                  <a:lnTo>
                    <a:pt x="4180" y="1150"/>
                  </a:lnTo>
                  <a:lnTo>
                    <a:pt x="4180" y="650"/>
                  </a:lnTo>
                  <a:lnTo>
                    <a:pt x="0" y="650"/>
                  </a:lnTo>
                  <a:lnTo>
                    <a:pt x="0" y="1150"/>
                  </a:lnTo>
                  <a:close/>
                  <a:moveTo>
                    <a:pt x="0" y="500"/>
                  </a:moveTo>
                  <a:lnTo>
                    <a:pt x="4180" y="500"/>
                  </a:lnTo>
                  <a:lnTo>
                    <a:pt x="4180" y="0"/>
                  </a:lnTo>
                  <a:lnTo>
                    <a:pt x="0" y="0"/>
                  </a:lnTo>
                  <a:lnTo>
                    <a:pt x="0" y="500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412750" y="68337"/>
            <a:ext cx="2322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Floss</a:t>
            </a:r>
            <a:endParaRPr sz="1400"/>
          </a:p>
        </p:txBody>
      </p:sp>
      <p:sp>
        <p:nvSpPr>
          <p:cNvPr id="321" name="Google Shape;321;p35"/>
          <p:cNvSpPr txBox="1"/>
          <p:nvPr/>
        </p:nvSpPr>
        <p:spPr>
          <a:xfrm>
            <a:off x="1098550" y="360427"/>
            <a:ext cx="3783715" cy="282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analysis  </a:t>
            </a:r>
            <a:r>
              <a:rPr b="1" i="0"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floss “malware”</a:t>
            </a:r>
            <a:endParaRPr b="1" i="0"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8977"/>
            <a:ext cx="5822951" cy="995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A picture containing text, screenshot, black  Description automatically generated" id="323" name="Google Shape;323;p35"/>
          <p:cNvGrpSpPr/>
          <p:nvPr/>
        </p:nvGrpSpPr>
        <p:grpSpPr>
          <a:xfrm>
            <a:off x="13726" y="1977782"/>
            <a:ext cx="5840350" cy="1317235"/>
            <a:chOff x="1440" y="182"/>
            <a:chExt cx="9360" cy="2081"/>
          </a:xfrm>
        </p:grpSpPr>
        <p:pic>
          <p:nvPicPr>
            <p:cNvPr descr="A picture containing text, screenshot, black  Description automatically generated" id="324" name="Google Shape;324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0" y="182"/>
              <a:ext cx="9360" cy="2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5"/>
            <p:cNvSpPr/>
            <p:nvPr/>
          </p:nvSpPr>
          <p:spPr>
            <a:xfrm>
              <a:off x="1440" y="210"/>
              <a:ext cx="4180" cy="144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5"/>
          <p:cNvSpPr txBox="1"/>
          <p:nvPr/>
        </p:nvSpPr>
        <p:spPr>
          <a:xfrm>
            <a:off x="1447952" y="1654035"/>
            <a:ext cx="2927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Extracted strings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489539" y="157950"/>
            <a:ext cx="990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YarGen</a:t>
            </a:r>
            <a:endParaRPr sz="1400"/>
          </a:p>
        </p:txBody>
      </p:sp>
      <p:sp>
        <p:nvSpPr>
          <p:cNvPr id="332" name="Google Shape;332;p36"/>
          <p:cNvSpPr txBox="1"/>
          <p:nvPr/>
        </p:nvSpPr>
        <p:spPr>
          <a:xfrm>
            <a:off x="1708150" y="155934"/>
            <a:ext cx="3783715" cy="282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“Yara” rule for our malware</a:t>
            </a:r>
            <a:endParaRPr b="1" i="0"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program  Description automatically generated with medium confidence" id="333" name="Google Shape;3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9" y="655209"/>
            <a:ext cx="2758721" cy="2482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A screenshot of a computer  Description automatically generated with medium confidence" id="334" name="Google Shape;334;p36"/>
          <p:cNvGrpSpPr/>
          <p:nvPr/>
        </p:nvGrpSpPr>
        <p:grpSpPr>
          <a:xfrm>
            <a:off x="2782171" y="657224"/>
            <a:ext cx="3072201" cy="2482492"/>
            <a:chOff x="1440" y="345"/>
            <a:chExt cx="9360" cy="5044"/>
          </a:xfrm>
        </p:grpSpPr>
        <p:pic>
          <p:nvPicPr>
            <p:cNvPr descr="A screenshot of a computer  Description automatically generated with medium confidence" id="335" name="Google Shape;33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0" y="345"/>
              <a:ext cx="9360" cy="5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36"/>
            <p:cNvSpPr/>
            <p:nvPr/>
          </p:nvSpPr>
          <p:spPr>
            <a:xfrm>
              <a:off x="1440" y="1822"/>
              <a:ext cx="7040" cy="42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184150" y="276225"/>
            <a:ext cx="1599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Hybrid-Analysis</a:t>
            </a:r>
            <a:endParaRPr sz="1400"/>
          </a:p>
        </p:txBody>
      </p:sp>
      <p:sp>
        <p:nvSpPr>
          <p:cNvPr id="342" name="Google Shape;342;p37"/>
          <p:cNvSpPr txBox="1"/>
          <p:nvPr/>
        </p:nvSpPr>
        <p:spPr>
          <a:xfrm>
            <a:off x="184150" y="733425"/>
            <a:ext cx="2217021" cy="1122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understand the behavior of suspicious files.</a:t>
            </a:r>
            <a:endParaRPr b="1" i="0"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program  Description automatically generated with medium confidence"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351" y="30692"/>
            <a:ext cx="3294138" cy="321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184150" y="276225"/>
            <a:ext cx="1599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Virus Total</a:t>
            </a:r>
            <a:endParaRPr sz="1400"/>
          </a:p>
        </p:txBody>
      </p:sp>
      <p:sp>
        <p:nvSpPr>
          <p:cNvPr id="349" name="Google Shape;349;p38"/>
          <p:cNvSpPr txBox="1"/>
          <p:nvPr/>
        </p:nvSpPr>
        <p:spPr>
          <a:xfrm>
            <a:off x="184151" y="733425"/>
            <a:ext cx="1752600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Gaining information about the malware</a:t>
            </a:r>
            <a:endParaRPr b="1" i="0"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950" y="0"/>
            <a:ext cx="37655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524484" y="541810"/>
            <a:ext cx="4805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Malware: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524475" y="1071622"/>
            <a:ext cx="4805700" cy="12135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/>
              <a:t>Malware, short for malicious software, refers to any intrusive software developed by cybercriminals (often called hackers) to steal data and damage or destroy computers and computer systems.</a:t>
            </a:r>
            <a:endParaRPr sz="1500"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900" y="1830775"/>
            <a:ext cx="1241225" cy="12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9"/>
          <p:cNvGrpSpPr/>
          <p:nvPr/>
        </p:nvGrpSpPr>
        <p:grpSpPr>
          <a:xfrm>
            <a:off x="13828" y="1"/>
            <a:ext cx="5883107" cy="3280011"/>
            <a:chOff x="1440" y="183"/>
            <a:chExt cx="9360" cy="4824"/>
          </a:xfrm>
        </p:grpSpPr>
        <p:pic>
          <p:nvPicPr>
            <p:cNvPr descr="A screenshot of a computer  Description automatically generated with medium confidence" id="356" name="Google Shape;35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0" y="183"/>
              <a:ext cx="9360" cy="4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9"/>
            <p:cNvSpPr/>
            <p:nvPr/>
          </p:nvSpPr>
          <p:spPr>
            <a:xfrm>
              <a:off x="1440" y="217"/>
              <a:ext cx="9310" cy="47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641350" y="581025"/>
            <a:ext cx="1599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Static Malware Feature Parser</a:t>
            </a:r>
            <a:endParaRPr sz="1400"/>
          </a:p>
        </p:txBody>
      </p:sp>
      <p:pic>
        <p:nvPicPr>
          <p:cNvPr descr="A screenshot of a computer screen&#10;&#10;Description automatically generated"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5950" y="428625"/>
            <a:ext cx="2514600" cy="220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68" name="Google Shape;3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7350" y="0"/>
            <a:ext cx="28194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error&#10;&#10;Description automatically generated" id="369" name="Google Shape;36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50" y="228464"/>
            <a:ext cx="2442382" cy="1392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370" name="Google Shape;37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550" y="1674888"/>
            <a:ext cx="2442382" cy="128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black background&#10;&#10;Description automatically generated with medium confidence" id="375" name="Google Shape;3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56"/>
            <a:ext cx="5854700" cy="294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71778"/>
            <a:ext cx="5854700" cy="1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251442" y="504825"/>
            <a:ext cx="2322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How does this Differ From Dynamic Malware Analysis</a:t>
            </a:r>
            <a:endParaRPr/>
          </a:p>
        </p:txBody>
      </p:sp>
      <p:pic>
        <p:nvPicPr>
          <p:cNvPr descr="A comparison of a computer screen&#10;&#10;Description automatically generated with medium confidence" id="382" name="Google Shape;3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867" y="0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4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388" name="Google Shape;388;p44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9" name="Google Shape;38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44"/>
          <p:cNvSpPr txBox="1"/>
          <p:nvPr>
            <p:ph type="title"/>
          </p:nvPr>
        </p:nvSpPr>
        <p:spPr>
          <a:xfrm>
            <a:off x="412750" y="581025"/>
            <a:ext cx="2322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</a:t>
            </a:r>
            <a:r>
              <a:rPr lang="en-US"/>
              <a:t> Malware Analysis - Understanding the Quiet Enemy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1" name="Google Shape;391;p44"/>
          <p:cNvSpPr txBox="1"/>
          <p:nvPr/>
        </p:nvSpPr>
        <p:spPr>
          <a:xfrm>
            <a:off x="435841" y="1266825"/>
            <a:ext cx="232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85750" lvl="0" marL="2984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Live Execution</a:t>
            </a:r>
            <a:endParaRPr/>
          </a:p>
          <a:p>
            <a:pPr indent="-285750" lvl="0" marL="2984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Behavioral Analysis</a:t>
            </a:r>
            <a:endParaRPr/>
          </a:p>
          <a:p>
            <a:pPr indent="-285750" lvl="0" marL="2984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Code Emulation</a:t>
            </a:r>
            <a:endParaRPr b="1" sz="1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5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397" name="Google Shape;397;p45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45"/>
          <p:cNvSpPr txBox="1"/>
          <p:nvPr>
            <p:ph type="title"/>
          </p:nvPr>
        </p:nvSpPr>
        <p:spPr>
          <a:xfrm>
            <a:off x="412750" y="581025"/>
            <a:ext cx="2322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Objective of Dynamic Malware Analysis</a:t>
            </a:r>
            <a:endParaRPr/>
          </a:p>
        </p:txBody>
      </p:sp>
      <p:sp>
        <p:nvSpPr>
          <p:cNvPr id="400" name="Google Shape;400;p45"/>
          <p:cNvSpPr txBox="1"/>
          <p:nvPr/>
        </p:nvSpPr>
        <p:spPr>
          <a:xfrm>
            <a:off x="392469" y="988807"/>
            <a:ext cx="23223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1450" lvl="0" marL="1841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Behavioral Understanding</a:t>
            </a:r>
            <a:endParaRPr/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Analysis</a:t>
            </a:r>
            <a:endParaRPr/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incident response and mitigation</a:t>
            </a:r>
            <a:endParaRPr b="1" i="0"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6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406" name="Google Shape;406;p46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7" name="Google Shape;407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46"/>
          <p:cNvSpPr txBox="1"/>
          <p:nvPr>
            <p:ph type="title"/>
          </p:nvPr>
        </p:nvSpPr>
        <p:spPr>
          <a:xfrm>
            <a:off x="412750" y="581025"/>
            <a:ext cx="23223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Tools and Techniques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383395" y="977316"/>
            <a:ext cx="23223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1450" lvl="0" marL="1841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cuckoo sandbox</a:t>
            </a:r>
            <a:endParaRPr/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Wireshark</a:t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 monitor</a:t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Debugger</a:t>
            </a:r>
            <a:endParaRPr/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API Monitoring</a:t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Hybrid-Analysis</a:t>
            </a:r>
            <a:endParaRPr b="1" i="0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VirusTotal</a:t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415" name="Google Shape;415;p47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Google Shape;41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47"/>
          <p:cNvSpPr txBox="1"/>
          <p:nvPr>
            <p:ph type="title"/>
          </p:nvPr>
        </p:nvSpPr>
        <p:spPr>
          <a:xfrm>
            <a:off x="412750" y="581025"/>
            <a:ext cx="232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Virtual Machine</a:t>
            </a:r>
            <a:endParaRPr sz="1600"/>
          </a:p>
        </p:txBody>
      </p:sp>
      <p:sp>
        <p:nvSpPr>
          <p:cNvPr id="418" name="Google Shape;418;p47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675" y="0"/>
            <a:ext cx="3291349" cy="32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412750" y="581025"/>
            <a:ext cx="2322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Malware on Virtual Machine</a:t>
            </a:r>
            <a:endParaRPr sz="1600"/>
          </a:p>
        </p:txBody>
      </p:sp>
      <p:sp>
        <p:nvSpPr>
          <p:cNvPr id="425" name="Google Shape;425;p48"/>
          <p:cNvSpPr txBox="1"/>
          <p:nvPr/>
        </p:nvSpPr>
        <p:spPr>
          <a:xfrm>
            <a:off x="344270" y="282991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00" y="1115625"/>
            <a:ext cx="4831025" cy="19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524484" y="541810"/>
            <a:ext cx="4805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 Analysis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524484" y="1203164"/>
            <a:ext cx="48057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/>
              <a:t>Malware analysis is the process of performing analysis on malware and to study the components and the behavior of malware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412750" y="581025"/>
            <a:ext cx="232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Process Monitor</a:t>
            </a:r>
            <a:endParaRPr sz="1600"/>
          </a:p>
        </p:txBody>
      </p:sp>
      <p:sp>
        <p:nvSpPr>
          <p:cNvPr id="432" name="Google Shape;432;p49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0" y="977325"/>
            <a:ext cx="5456900" cy="21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412750" y="581025"/>
            <a:ext cx="232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Fake Net</a:t>
            </a:r>
            <a:endParaRPr sz="1600"/>
          </a:p>
        </p:txBody>
      </p:sp>
      <p:sp>
        <p:nvSpPr>
          <p:cNvPr id="439" name="Google Shape;439;p50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6675"/>
            <a:ext cx="5702301" cy="22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412750" y="581025"/>
            <a:ext cx="232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Regshot</a:t>
            </a:r>
            <a:endParaRPr sz="1600"/>
          </a:p>
        </p:txBody>
      </p:sp>
      <p:sp>
        <p:nvSpPr>
          <p:cNvPr id="446" name="Google Shape;446;p51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250" y="232325"/>
            <a:ext cx="2719400" cy="28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type="title"/>
          </p:nvPr>
        </p:nvSpPr>
        <p:spPr>
          <a:xfrm>
            <a:off x="412750" y="581025"/>
            <a:ext cx="2322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After execution of Malware</a:t>
            </a:r>
            <a:endParaRPr sz="1600"/>
          </a:p>
        </p:txBody>
      </p:sp>
      <p:sp>
        <p:nvSpPr>
          <p:cNvPr id="453" name="Google Shape;453;p52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5" y="1203650"/>
            <a:ext cx="5525349" cy="1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412750" y="581025"/>
            <a:ext cx="2322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Snapshot Comparison File</a:t>
            </a:r>
            <a:endParaRPr sz="1600"/>
          </a:p>
        </p:txBody>
      </p:sp>
      <p:sp>
        <p:nvSpPr>
          <p:cNvPr id="460" name="Google Shape;460;p53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825"/>
            <a:ext cx="5581575" cy="19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 txBox="1"/>
          <p:nvPr>
            <p:ph type="title"/>
          </p:nvPr>
        </p:nvSpPr>
        <p:spPr>
          <a:xfrm>
            <a:off x="412750" y="581025"/>
            <a:ext cx="232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Running FakeNet</a:t>
            </a:r>
            <a:endParaRPr sz="1600"/>
          </a:p>
        </p:txBody>
      </p:sp>
      <p:sp>
        <p:nvSpPr>
          <p:cNvPr id="467" name="Google Shape;467;p54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00" y="915200"/>
            <a:ext cx="5124399" cy="22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412750" y="581025"/>
            <a:ext cx="2322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"/>
                <a:ea typeface="Cambria"/>
                <a:cs typeface="Cambria"/>
                <a:sym typeface="Cambria"/>
              </a:rPr>
              <a:t>Code for extracting Features</a:t>
            </a:r>
            <a:endParaRPr sz="1600"/>
          </a:p>
        </p:txBody>
      </p:sp>
      <p:sp>
        <p:nvSpPr>
          <p:cNvPr id="474" name="Google Shape;474;p55"/>
          <p:cNvSpPr txBox="1"/>
          <p:nvPr/>
        </p:nvSpPr>
        <p:spPr>
          <a:xfrm>
            <a:off x="383395" y="977316"/>
            <a:ext cx="2322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b="1" i="0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5" name="Google Shape;4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225"/>
            <a:ext cx="5503349" cy="1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>
            <p:ph type="title"/>
          </p:nvPr>
        </p:nvSpPr>
        <p:spPr>
          <a:xfrm>
            <a:off x="452525" y="306200"/>
            <a:ext cx="22131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r>
              <a:rPr lang="en-US"/>
              <a:t> and Limitations</a:t>
            </a:r>
            <a:endParaRPr/>
          </a:p>
        </p:txBody>
      </p:sp>
      <p:sp>
        <p:nvSpPr>
          <p:cNvPr id="481" name="Google Shape;481;p56"/>
          <p:cNvSpPr txBox="1"/>
          <p:nvPr>
            <p:ph idx="1" type="body"/>
          </p:nvPr>
        </p:nvSpPr>
        <p:spPr>
          <a:xfrm>
            <a:off x="389650" y="635399"/>
            <a:ext cx="5075400" cy="11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Static Malware Analysis Challenges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Complexity of Malware: Modern malware is often sophisticated and may use advanced techniques like obfuscation, encryption, and polymorphism to evade detection.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Required Expertise: Static analysis often involves examining the malware's code. This requires a good understanding of programming languages.</a:t>
            </a:r>
            <a:endParaRPr sz="1100"/>
          </a:p>
        </p:txBody>
      </p:sp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489425" y="1879774"/>
            <a:ext cx="5075400" cy="10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Dynamic</a:t>
            </a:r>
            <a:r>
              <a:rPr b="1" lang="en-US" sz="1100"/>
              <a:t> Malware Analysis Challenges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Resource Intensive</a:t>
            </a:r>
            <a:r>
              <a:rPr lang="en-US" sz="1100"/>
              <a:t>: </a:t>
            </a:r>
            <a:r>
              <a:rPr lang="en-US" sz="1100"/>
              <a:t>Dynamic analysis involves running malware in a controlled environment (like a sandbox or virtual machine) which requires large resources.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Risk of System Compromise: There's always a risk that the malware could escape the controlled environment and infect the host system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type="title"/>
          </p:nvPr>
        </p:nvSpPr>
        <p:spPr>
          <a:xfrm>
            <a:off x="452525" y="610989"/>
            <a:ext cx="11424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389600" y="1045448"/>
            <a:ext cx="5075400" cy="164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Paper on </a:t>
            </a:r>
            <a:r>
              <a:rPr b="1" lang="en-US" sz="900"/>
              <a:t>Implementation of Malware Analysis using Static and Dynamic Analysis Method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By Imam Riadi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https://core.ac.uk/download/pdf/85136527.pdf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https://www.techtarget.com/searchsecurity/feature/Understanding-malware-analysis-and-its-challenges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https://www.techtarget.com/searchsecurity/feature/Top-static-malware-analysis-techniques-for-beginners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/>
          <p:nvPr/>
        </p:nvSpPr>
        <p:spPr>
          <a:xfrm>
            <a:off x="476250" y="1283740"/>
            <a:ext cx="4902249" cy="7286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Thank You!</a:t>
            </a:r>
          </a:p>
        </p:txBody>
      </p:sp>
      <p:sp>
        <p:nvSpPr>
          <p:cNvPr id="494" name="Google Shape;494;p58"/>
          <p:cNvSpPr txBox="1"/>
          <p:nvPr/>
        </p:nvSpPr>
        <p:spPr>
          <a:xfrm>
            <a:off x="2157700" y="2443125"/>
            <a:ext cx="1539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524484" y="479660"/>
            <a:ext cx="4805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Types of Malware Analysis</a:t>
            </a:r>
            <a:endParaRPr sz="2300"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524484" y="1091339"/>
            <a:ext cx="48057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There are broadly two types: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Static Malware Analysis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Dynamic Malware Analysis</a:t>
            </a:r>
            <a:endParaRPr sz="19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375" y="1124850"/>
            <a:ext cx="1568399" cy="156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448279" y="541800"/>
            <a:ext cx="24072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Malware Analysis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448279" y="1275550"/>
            <a:ext cx="24072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/>
              <a:t>In Static Malware Analysis, we analyze a potential malware program </a:t>
            </a:r>
            <a:r>
              <a:rPr b="1" lang="en-US" sz="1400"/>
              <a:t>without</a:t>
            </a:r>
            <a:r>
              <a:rPr lang="en-US" sz="1400"/>
              <a:t> executing its code.</a:t>
            </a:r>
            <a:endParaRPr sz="1400"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2931801" y="3808"/>
            <a:ext cx="2922904" cy="3288029"/>
            <a:chOff x="2924126" y="8"/>
            <a:chExt cx="2922904" cy="3288029"/>
          </a:xfrm>
        </p:grpSpPr>
        <p:sp>
          <p:nvSpPr>
            <p:cNvPr id="222" name="Google Shape;222;p24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3" name="Google Shape;22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448279" y="541800"/>
            <a:ext cx="24072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Malware Analysis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448279" y="1268975"/>
            <a:ext cx="2407200" cy="15684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/>
              <a:t>In D</a:t>
            </a:r>
            <a:r>
              <a:rPr lang="en-US" sz="1200"/>
              <a:t>ynamic Malware Analysis, we </a:t>
            </a:r>
            <a:r>
              <a:rPr b="1" lang="en-US" sz="1200"/>
              <a:t>execute</a:t>
            </a:r>
            <a:r>
              <a:rPr lang="en-US" sz="1200"/>
              <a:t> suspected malicious code in a safe environment called a sandbox. This closed system enables security professionals to watch the malware in action.</a:t>
            </a:r>
            <a:endParaRPr sz="1200"/>
          </a:p>
        </p:txBody>
      </p:sp>
      <p:grpSp>
        <p:nvGrpSpPr>
          <p:cNvPr id="230" name="Google Shape;230;p25"/>
          <p:cNvGrpSpPr/>
          <p:nvPr/>
        </p:nvGrpSpPr>
        <p:grpSpPr>
          <a:xfrm>
            <a:off x="2931801" y="3808"/>
            <a:ext cx="2922904" cy="3288029"/>
            <a:chOff x="2924126" y="8"/>
            <a:chExt cx="2922904" cy="3288029"/>
          </a:xfrm>
        </p:grpSpPr>
        <p:sp>
          <p:nvSpPr>
            <p:cNvPr id="231" name="Google Shape;231;p25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2" name="Google Shape;23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12750" y="581025"/>
            <a:ext cx="2322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Static Malware Analysis- Understanding the Quiet Enemy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38" name="Google Shape;238;p26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239" name="Google Shape;239;p26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0" name="Google Shape;24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412750" y="581025"/>
            <a:ext cx="2322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Static Malware Analysis- Understanding the Quiet Enemy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46" name="Google Shape;246;p27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247" name="Google Shape;247;p27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8" name="Google Shape;24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7"/>
          <p:cNvSpPr txBox="1"/>
          <p:nvPr/>
        </p:nvSpPr>
        <p:spPr>
          <a:xfrm>
            <a:off x="442416" y="1576000"/>
            <a:ext cx="2322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85750" lvl="0" marL="2984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•"/>
            </a:pPr>
            <a:r>
              <a:rPr b="1" i="0" lang="en-US" sz="13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Examination without execution</a:t>
            </a:r>
            <a:endParaRPr>
              <a:solidFill>
                <a:srgbClr val="202124"/>
              </a:solidFill>
            </a:endParaRPr>
          </a:p>
          <a:p>
            <a:pPr indent="-285750" lvl="0" marL="2984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•"/>
            </a:pPr>
            <a:r>
              <a:rPr b="1" i="0" lang="en-US" sz="13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Dissecting code</a:t>
            </a:r>
            <a:endParaRPr>
              <a:solidFill>
                <a:srgbClr val="202124"/>
              </a:solidFill>
            </a:endParaRPr>
          </a:p>
          <a:p>
            <a:pPr indent="-285750" lvl="0" marL="2984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•"/>
            </a:pPr>
            <a:r>
              <a:rPr b="1" i="0" lang="en-US" sz="13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structure and capabilities</a:t>
            </a:r>
            <a:endParaRPr b="1" i="0" sz="1300">
              <a:solidFill>
                <a:srgbClr val="20212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524479" y="541800"/>
            <a:ext cx="2399700" cy="611700"/>
          </a:xfrm>
          <a:prstGeom prst="rect">
            <a:avLst/>
          </a:prstGeom>
        </p:spPr>
        <p:txBody>
          <a:bodyPr anchorCtr="0" anchor="t" bIns="58550" lIns="58550" spcFirstLastPara="1" rIns="58550" wrap="square" tIns="585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 of Static Malware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8"/>
          <p:cNvGrpSpPr/>
          <p:nvPr/>
        </p:nvGrpSpPr>
        <p:grpSpPr>
          <a:xfrm>
            <a:off x="2924126" y="8"/>
            <a:ext cx="2922904" cy="3288029"/>
            <a:chOff x="2924126" y="8"/>
            <a:chExt cx="2922904" cy="3288029"/>
          </a:xfrm>
        </p:grpSpPr>
        <p:sp>
          <p:nvSpPr>
            <p:cNvPr id="256" name="Google Shape;256;p28"/>
            <p:cNvSpPr/>
            <p:nvPr/>
          </p:nvSpPr>
          <p:spPr>
            <a:xfrm>
              <a:off x="2924126" y="8"/>
              <a:ext cx="2922904" cy="3288029"/>
            </a:xfrm>
            <a:custGeom>
              <a:rect b="b" l="l" r="r" t="t"/>
              <a:pathLst>
                <a:path extrusionOk="0" h="3288029" w="2922904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7" name="Google Shape;25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2589" y="365330"/>
              <a:ext cx="2076270" cy="2545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28"/>
          <p:cNvSpPr txBox="1"/>
          <p:nvPr/>
        </p:nvSpPr>
        <p:spPr>
          <a:xfrm>
            <a:off x="490825" y="1337998"/>
            <a:ext cx="23223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1450" lvl="0" marL="18415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Early detection</a:t>
            </a:r>
            <a:endParaRPr>
              <a:solidFill>
                <a:srgbClr val="202124"/>
              </a:solidFill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Creating signatures for antivirus</a:t>
            </a:r>
            <a:endParaRPr>
              <a:solidFill>
                <a:srgbClr val="202124"/>
              </a:solidFill>
            </a:endParaRPr>
          </a:p>
          <a:p>
            <a:pPr indent="-171450" lvl="0" marL="184150" marR="5080" rtl="0" algn="l">
              <a:lnSpc>
                <a:spcPct val="101400"/>
              </a:lnSpc>
              <a:spcBef>
                <a:spcPts val="95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Char char="•"/>
            </a:pPr>
            <a:r>
              <a:rPr b="1" i="0" lang="en-US" sz="1100">
                <a:solidFill>
                  <a:srgbClr val="202124"/>
                </a:solidFill>
                <a:latin typeface="Trebuchet MS"/>
                <a:ea typeface="Trebuchet MS"/>
                <a:cs typeface="Trebuchet MS"/>
                <a:sym typeface="Trebuchet MS"/>
              </a:rPr>
              <a:t>Preparing future defense strategies</a:t>
            </a:r>
            <a:endParaRPr b="1" i="0" sz="1100">
              <a:solidFill>
                <a:srgbClr val="20212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